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61" r:id="rId1"/>
  </p:sldMasterIdLst>
  <p:notesMasterIdLst>
    <p:notesMasterId r:id="rId27"/>
  </p:notesMasterIdLst>
  <p:sldIdLst>
    <p:sldId id="256" r:id="rId2"/>
    <p:sldId id="399" r:id="rId3"/>
    <p:sldId id="400" r:id="rId4"/>
    <p:sldId id="402" r:id="rId5"/>
    <p:sldId id="416" r:id="rId6"/>
    <p:sldId id="418" r:id="rId7"/>
    <p:sldId id="419" r:id="rId8"/>
    <p:sldId id="420" r:id="rId9"/>
    <p:sldId id="403" r:id="rId10"/>
    <p:sldId id="407" r:id="rId11"/>
    <p:sldId id="408" r:id="rId12"/>
    <p:sldId id="410" r:id="rId13"/>
    <p:sldId id="409" r:id="rId14"/>
    <p:sldId id="411" r:id="rId15"/>
    <p:sldId id="412" r:id="rId16"/>
    <p:sldId id="406" r:id="rId17"/>
    <p:sldId id="404" r:id="rId18"/>
    <p:sldId id="405" r:id="rId19"/>
    <p:sldId id="414" r:id="rId20"/>
    <p:sldId id="417" r:id="rId21"/>
    <p:sldId id="401" r:id="rId22"/>
    <p:sldId id="392" r:id="rId23"/>
    <p:sldId id="413" r:id="rId24"/>
    <p:sldId id="415" r:id="rId25"/>
    <p:sldId id="385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Dosis" pitchFamily="2" charset="0"/>
      <p:regular r:id="rId32"/>
      <p:bold r:id="rId33"/>
    </p:embeddedFon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Playfair Display Regular" panose="020B0604020202020204" charset="0"/>
      <p:regular r:id="rId38"/>
      <p:bold r:id="rId39"/>
      <p:italic r:id="rId40"/>
      <p:boldItalic r:id="rId41"/>
    </p:embeddedFont>
    <p:embeddedFont>
      <p:font typeface="Source Sans Pro" panose="020B050303040302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312"/>
    <a:srgbClr val="233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46DF28-2150-43F1-838E-3EFDFE06A0C1}">
  <a:tblStyle styleId="{2146DF28-2150-43F1-838E-3EFDFE06A0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BB1EE3E-A275-4247-A9CC-9BE1B03F3CE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4464" autoAdjust="0"/>
  </p:normalViewPr>
  <p:slideViewPr>
    <p:cSldViewPr snapToGrid="0">
      <p:cViewPr varScale="1">
        <p:scale>
          <a:sx n="103" d="100"/>
          <a:sy n="10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customXml" Target="../customXml/item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c0d2a5a07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c0d2a5a07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7063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621072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400361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528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038766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9150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811318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6192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80786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464169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76968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776639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89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 thruBlk="1"/>
  </p:transition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1047023" y="202424"/>
            <a:ext cx="7364061" cy="17798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>
                <a:latin typeface="+mj-lt"/>
              </a:rPr>
              <a:t>Taller sobre el Manual del Sistema Estadístico de los Seguros de Vida</a:t>
            </a:r>
            <a:endParaRPr sz="3600" dirty="0"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811829-ABF7-481D-87A5-B71C4DCA21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0477" y="2800453"/>
            <a:ext cx="4959449" cy="2343047"/>
          </a:xfrm>
          <a:prstGeom prst="rect">
            <a:avLst/>
          </a:prstGeom>
        </p:spPr>
      </p:pic>
      <p:sp>
        <p:nvSpPr>
          <p:cNvPr id="8" name="Google Shape;66;p13">
            <a:extLst>
              <a:ext uri="{FF2B5EF4-FFF2-40B4-BE49-F238E27FC236}">
                <a16:creationId xmlns:a16="http://schemas.microsoft.com/office/drawing/2014/main" id="{8A6675D5-6450-4272-A46F-87EBAC2E34F8}"/>
              </a:ext>
            </a:extLst>
          </p:cNvPr>
          <p:cNvSpPr txBox="1">
            <a:spLocks/>
          </p:cNvSpPr>
          <p:nvPr/>
        </p:nvSpPr>
        <p:spPr>
          <a:xfrm>
            <a:off x="1360721" y="2122612"/>
            <a:ext cx="6736663" cy="67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pPr algn="ctr"/>
            <a:r>
              <a:rPr lang="es-MX" sz="3200" dirty="0">
                <a:latin typeface="+mj-lt"/>
              </a:rPr>
              <a:t>Información Estadística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69A8D-505A-42C7-9301-C4957A70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3" y="205740"/>
            <a:ext cx="7203691" cy="1140000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+mj-lt"/>
              </a:rPr>
              <a:t>COBERTURA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A5CE0B-23F7-443B-AB40-5B7BAB63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10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B6C1F-A837-4B12-84CA-6E41F51ECDB6}"/>
              </a:ext>
            </a:extLst>
          </p:cNvPr>
          <p:cNvSpPr txBox="1"/>
          <p:nvPr/>
        </p:nvSpPr>
        <p:spPr>
          <a:xfrm>
            <a:off x="970154" y="1615964"/>
            <a:ext cx="7203691" cy="3555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Antes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cobertura es igual a “02” (pérdidas orgánicas), “03” (muerte accidental), “04” (muerte colectiva) entonces la modalidad de la póliza debe ser diferente de “6” (Deudores ), “10” (Educativo), “14” (Retiro)".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cobertura es igual a “02” (pérdidas orgánicas), “03” (muerte accidental), “04” (muerte colectiva) entonces la modalidad de la póliza debe ser diferente de “06” (Deudores ), </a:t>
            </a:r>
            <a:r>
              <a:rPr lang="es-MX" sz="1800" strike="sng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“10” (Educativo)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“14” (Retiro)".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6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69A8D-505A-42C7-9301-C4957A70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3" y="205740"/>
            <a:ext cx="7203691" cy="1140000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+mj-lt"/>
              </a:rPr>
              <a:t>COBERTURA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A5CE0B-23F7-443B-AB40-5B7BAB63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11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B6C1F-A837-4B12-84CA-6E41F51ECDB6}"/>
              </a:ext>
            </a:extLst>
          </p:cNvPr>
          <p:cNvSpPr txBox="1"/>
          <p:nvPr/>
        </p:nvSpPr>
        <p:spPr>
          <a:xfrm>
            <a:off x="970154" y="1615964"/>
            <a:ext cx="7203691" cy="2963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Antes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cobertura es igual a “09” (sobrevivencia) entonces modalidad de la póliza debe ser igual a “14” (retiro)".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cobertura es igual a “09” (sobrevivencia) entonces modalidad de la póliza debe ser igual a “14” (retiro)“ o </a:t>
            </a:r>
            <a:r>
              <a:rPr lang="es-MX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“01” (tradicional)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5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69A8D-505A-42C7-9301-C4957A70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3" y="205740"/>
            <a:ext cx="7203691" cy="1140000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+mj-lt"/>
              </a:rPr>
              <a:t>COBERTURA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A5CE0B-23F7-443B-AB40-5B7BAB63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12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B6C1F-A837-4B12-84CA-6E41F51ECDB6}"/>
              </a:ext>
            </a:extLst>
          </p:cNvPr>
          <p:cNvSpPr txBox="1"/>
          <p:nvPr/>
        </p:nvSpPr>
        <p:spPr>
          <a:xfrm>
            <a:off x="970154" y="1615964"/>
            <a:ext cx="7203691" cy="3156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Antes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clave de la cobertura es igual a “12” (Dotales a corto plazo) entonces la clave del tipo de plan debe ser distinta de 05, 09, 10 y 11 ("Rentas", "Dotal Mixto", "Dotal Puro" o "Seguro de separación").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clave de la cobertura es igual a “12” (Dotales a corto plazo) entonces la clave del tipo de plan debe ser distinta de 05, </a:t>
            </a:r>
            <a:r>
              <a:rPr lang="es-MX" sz="1800" strike="sng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10 y 11 ("Rentas", </a:t>
            </a:r>
            <a:r>
              <a:rPr lang="es-MX" sz="1800" strike="sng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"Dotal Mixto"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"Dotal Puro" o "Seguro de separación").</a:t>
            </a:r>
          </a:p>
        </p:txBody>
      </p:sp>
    </p:spTree>
    <p:extLst>
      <p:ext uri="{BB962C8B-B14F-4D97-AF65-F5344CB8AC3E}">
        <p14:creationId xmlns:p14="http://schemas.microsoft.com/office/powerpoint/2010/main" val="2399705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69A8D-505A-42C7-9301-C4957A70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3" y="205740"/>
            <a:ext cx="7203691" cy="1140000"/>
          </a:xfrm>
        </p:spPr>
        <p:txBody>
          <a:bodyPr>
            <a:normAutofit fontScale="90000"/>
          </a:bodyPr>
          <a:lstStyle/>
          <a:p>
            <a:r>
              <a:rPr lang="es-MX" sz="3600" dirty="0">
                <a:latin typeface="+mj-lt"/>
              </a:rPr>
              <a:t>ESTATUS DEL CERTIFICADO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A5CE0B-23F7-443B-AB40-5B7BAB63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13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B6C1F-A837-4B12-84CA-6E41F51ECDB6}"/>
              </a:ext>
            </a:extLst>
          </p:cNvPr>
          <p:cNvSpPr txBox="1"/>
          <p:nvPr/>
        </p:nvSpPr>
        <p:spPr>
          <a:xfrm>
            <a:off x="970154" y="1615964"/>
            <a:ext cx="7203691" cy="2963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Antes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el estatus es igual a “5” (rescate), “6” (saldo) o “7” (prorrogado) entonces la fecha de baja del certificado debe ser distinto de vacío.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el estatus es igual a “5” (rescate) entonces la fecha de baja del certificado debe ser distinto de vacío.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33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69A8D-505A-42C7-9301-C4957A70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3" y="205740"/>
            <a:ext cx="7203691" cy="1140000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+mj-lt"/>
              </a:rPr>
              <a:t>Suma asegurada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A5CE0B-23F7-443B-AB40-5B7BAB63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14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B6C1F-A837-4B12-84CA-6E41F51ECDB6}"/>
              </a:ext>
            </a:extLst>
          </p:cNvPr>
          <p:cNvSpPr txBox="1"/>
          <p:nvPr/>
        </p:nvSpPr>
        <p:spPr>
          <a:xfrm>
            <a:off x="970154" y="1615964"/>
            <a:ext cx="7373358" cy="2564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Antes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Suma Asegurada es mayor a cero entonces la Prima Emitida debe ser menor a la Suma Asegurada.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Suma Asegurada es mayor a cero y el </a:t>
            </a:r>
            <a:r>
              <a:rPr lang="es-MX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certificados es igual a 1 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entonces la Prima Emitida debe ser </a:t>
            </a:r>
            <a:r>
              <a:rPr lang="es-MX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menor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 Suma Asegurada. </a:t>
            </a:r>
          </a:p>
        </p:txBody>
      </p:sp>
    </p:spTree>
    <p:extLst>
      <p:ext uri="{BB962C8B-B14F-4D97-AF65-F5344CB8AC3E}">
        <p14:creationId xmlns:p14="http://schemas.microsoft.com/office/powerpoint/2010/main" val="2261251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69A8D-505A-42C7-9301-C4957A70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3" y="205740"/>
            <a:ext cx="7203691" cy="1140000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+mj-lt"/>
              </a:rPr>
              <a:t>Suma asegurada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A5CE0B-23F7-443B-AB40-5B7BAB63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15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B6C1F-A837-4B12-84CA-6E41F51ECDB6}"/>
              </a:ext>
            </a:extLst>
          </p:cNvPr>
          <p:cNvSpPr txBox="1"/>
          <p:nvPr/>
        </p:nvSpPr>
        <p:spPr>
          <a:xfrm>
            <a:off x="885319" y="1404827"/>
            <a:ext cx="7373358" cy="3453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Antes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Suma Asegurada es igual a cero entonces la cobertura debe ser igual a Asistencias, Exención de pago de primas y Ahorro/Inversión (08, 10 y 11) o tipo de plan debe ser igual a Rentas (05).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Suma Asegurada es igual a cero entonces la cobertura debe ser igual a Asistencias, Exención de pago de primas y Ahorro/Inversión (08, 10 y 11) o tipo de plan debe ser igual a Rentas (05) </a:t>
            </a:r>
            <a:r>
              <a:rPr lang="es-MX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(la modalidad de la póliza debe ser  igual a Deudores (6) y el fin de vigencia debe ser menor a la fecha de corte)</a:t>
            </a:r>
          </a:p>
        </p:txBody>
      </p:sp>
    </p:spTree>
    <p:extLst>
      <p:ext uri="{BB962C8B-B14F-4D97-AF65-F5344CB8AC3E}">
        <p14:creationId xmlns:p14="http://schemas.microsoft.com/office/powerpoint/2010/main" val="2970504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69A8D-505A-42C7-9301-C4957A70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3" y="205740"/>
            <a:ext cx="7203691" cy="1140000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+mj-lt"/>
              </a:rPr>
              <a:t>PRIMA CEDIDA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A5CE0B-23F7-443B-AB40-5B7BAB63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16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B6C1F-A837-4B12-84CA-6E41F51ECDB6}"/>
              </a:ext>
            </a:extLst>
          </p:cNvPr>
          <p:cNvSpPr txBox="1"/>
          <p:nvPr/>
        </p:nvSpPr>
        <p:spPr>
          <a:xfrm>
            <a:off x="970154" y="1615964"/>
            <a:ext cx="7203691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el estatus es distinto de cancelada 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la póliza se emitió en el año de reporte entonces la Prima Cedida debe ser menor o igual a la Prima Emitida</a:t>
            </a:r>
          </a:p>
        </p:txBody>
      </p:sp>
    </p:spTree>
    <p:extLst>
      <p:ext uri="{BB962C8B-B14F-4D97-AF65-F5344CB8AC3E}">
        <p14:creationId xmlns:p14="http://schemas.microsoft.com/office/powerpoint/2010/main" val="2399885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69A8D-505A-42C7-9301-C4957A70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3" y="205740"/>
            <a:ext cx="7203691" cy="1140000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+mj-lt"/>
              </a:rPr>
              <a:t>Monto de vencimiento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A5CE0B-23F7-443B-AB40-5B7BAB63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17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B6C1F-A837-4B12-84CA-6E41F51ECDB6}"/>
              </a:ext>
            </a:extLst>
          </p:cNvPr>
          <p:cNvSpPr txBox="1"/>
          <p:nvPr/>
        </p:nvSpPr>
        <p:spPr>
          <a:xfrm>
            <a:off x="970154" y="1615964"/>
            <a:ext cx="7203691" cy="121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MX" sz="1600" dirty="0">
              <a:solidFill>
                <a:schemeClr val="dk1"/>
              </a:solidFill>
              <a:cs typeface="Inria Serif Light"/>
              <a:sym typeface="Inria Serif Light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Fecha de Contabilización del Siniestro es igual al año de reporte entonces el (Monto Reclamado o </a:t>
            </a:r>
            <a:r>
              <a:rPr lang="es-MX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Monto de Vencimiento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debe ser </a:t>
            </a:r>
            <a:r>
              <a:rPr lang="es-MX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s-MX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igual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Monto Pagado</a:t>
            </a:r>
          </a:p>
        </p:txBody>
      </p:sp>
    </p:spTree>
    <p:extLst>
      <p:ext uri="{BB962C8B-B14F-4D97-AF65-F5344CB8AC3E}">
        <p14:creationId xmlns:p14="http://schemas.microsoft.com/office/powerpoint/2010/main" val="291236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69A8D-505A-42C7-9301-C4957A70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3" y="205740"/>
            <a:ext cx="7203691" cy="1140000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+mj-lt"/>
              </a:rPr>
              <a:t>Monto de Rescate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A5CE0B-23F7-443B-AB40-5B7BAB63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18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B6C1F-A837-4B12-84CA-6E41F51ECDB6}"/>
              </a:ext>
            </a:extLst>
          </p:cNvPr>
          <p:cNvSpPr txBox="1"/>
          <p:nvPr/>
        </p:nvSpPr>
        <p:spPr>
          <a:xfrm>
            <a:off x="970154" y="1615964"/>
            <a:ext cx="7203691" cy="121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MX" sz="1600" dirty="0">
              <a:solidFill>
                <a:schemeClr val="dk1"/>
              </a:solidFill>
              <a:cs typeface="Inria Serif Light"/>
              <a:sym typeface="Inria Serif Light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el Monto de Rescate es mayor a cero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entonces 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Estatus debe ser rescatada o la Modalidad de la Póliza es igual a flexible o la cobertura es </a:t>
            </a:r>
            <a:r>
              <a:rPr lang="es-MX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Igual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MX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dotal a corto plazo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744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69A8D-505A-42C7-9301-C4957A70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3" y="205740"/>
            <a:ext cx="7203691" cy="1140000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+mj-lt"/>
              </a:rPr>
              <a:t>Suma asegurada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A5CE0B-23F7-443B-AB40-5B7BAB63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19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B6C1F-A837-4B12-84CA-6E41F51ECDB6}"/>
              </a:ext>
            </a:extLst>
          </p:cNvPr>
          <p:cNvSpPr txBox="1"/>
          <p:nvPr/>
        </p:nvSpPr>
        <p:spPr>
          <a:xfrm>
            <a:off x="865501" y="1986975"/>
            <a:ext cx="72036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La moneda es nacional y </a:t>
            </a:r>
            <a:r>
              <a:rPr lang="es-MX" sz="1600" dirty="0">
                <a:solidFill>
                  <a:srgbClr val="FF0000"/>
                </a:solidFill>
                <a:latin typeface="+mn-lt"/>
                <a:cs typeface="Inria Serif Light"/>
                <a:sym typeface="Inria Serif Light"/>
              </a:rPr>
              <a:t>el número de certificados es igual a 1</a:t>
            </a: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 entonces el Monto Reclamado debe ser </a:t>
            </a:r>
            <a:r>
              <a:rPr lang="es-MX" sz="1600" b="1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menor o igual</a:t>
            </a: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 a la Suma Asegurada.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DF6FE3-90D8-457A-8DE4-B28BBBBA4369}"/>
              </a:ext>
            </a:extLst>
          </p:cNvPr>
          <p:cNvSpPr txBox="1"/>
          <p:nvPr/>
        </p:nvSpPr>
        <p:spPr>
          <a:xfrm>
            <a:off x="846917" y="3105813"/>
            <a:ext cx="72036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La moneda es nacional y </a:t>
            </a:r>
            <a:r>
              <a:rPr lang="es-MX" sz="1600" dirty="0">
                <a:solidFill>
                  <a:srgbClr val="FF0000"/>
                </a:solidFill>
                <a:latin typeface="+mn-lt"/>
                <a:cs typeface="Inria Serif Light"/>
                <a:sym typeface="Inria Serif Light"/>
              </a:rPr>
              <a:t>el número de certificados es igual a 1 </a:t>
            </a: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entonces el Monto Pagado debe ser </a:t>
            </a:r>
            <a:r>
              <a:rPr lang="es-MX" sz="1600" b="1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menor o igual</a:t>
            </a: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 a la Suma Asegurada.</a:t>
            </a:r>
          </a:p>
        </p:txBody>
      </p:sp>
    </p:spTree>
    <p:extLst>
      <p:ext uri="{BB962C8B-B14F-4D97-AF65-F5344CB8AC3E}">
        <p14:creationId xmlns:p14="http://schemas.microsoft.com/office/powerpoint/2010/main" val="335615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848B1-6DFF-8D4C-1CE1-413FC4B5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2125980"/>
            <a:ext cx="5797296" cy="891540"/>
          </a:xfrm>
        </p:spPr>
        <p:txBody>
          <a:bodyPr/>
          <a:lstStyle/>
          <a:p>
            <a:r>
              <a:rPr lang="es-MX" dirty="0"/>
              <a:t>Validaciones nuevas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3C4B06-B8FF-0C7C-FC64-D0ECC5B7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552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69A8D-505A-42C7-9301-C4957A70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3" y="205740"/>
            <a:ext cx="7203691" cy="1140000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+mj-lt"/>
              </a:rPr>
              <a:t>Suma asegurada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A5CE0B-23F7-443B-AB40-5B7BAB63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20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B6C1F-A837-4B12-84CA-6E41F51ECDB6}"/>
              </a:ext>
            </a:extLst>
          </p:cNvPr>
          <p:cNvSpPr txBox="1"/>
          <p:nvPr/>
        </p:nvSpPr>
        <p:spPr>
          <a:xfrm>
            <a:off x="865501" y="1986975"/>
            <a:ext cx="72036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Si la modalidad de la póliza es distinta de flexible (clave 11 y 12) y la </a:t>
            </a:r>
            <a:r>
              <a:rPr lang="es-MX" sz="1600" dirty="0">
                <a:solidFill>
                  <a:schemeClr val="dk1"/>
                </a:solidFill>
                <a:cs typeface="Inria Serif Light"/>
                <a:sym typeface="Inria Serif Light"/>
              </a:rPr>
              <a:t>cobertura es distinta de sobrevivencia (clave 09) </a:t>
            </a: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entonces la Suma Asegurada debe ser </a:t>
            </a:r>
            <a:r>
              <a:rPr lang="es-MX" sz="1600" b="1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menor</a:t>
            </a: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 a 100 millones.</a:t>
            </a:r>
          </a:p>
        </p:txBody>
      </p:sp>
    </p:spTree>
    <p:extLst>
      <p:ext uri="{BB962C8B-B14F-4D97-AF65-F5344CB8AC3E}">
        <p14:creationId xmlns:p14="http://schemas.microsoft.com/office/powerpoint/2010/main" val="3071021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848B1-6DFF-8D4C-1CE1-413FC4B5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2125980"/>
            <a:ext cx="5797296" cy="891540"/>
          </a:xfrm>
        </p:spPr>
        <p:txBody>
          <a:bodyPr/>
          <a:lstStyle/>
          <a:p>
            <a:r>
              <a:rPr lang="es-MX" dirty="0"/>
              <a:t>Validaciones a reforzar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3C4B06-B8FF-0C7C-FC64-D0ECC5B7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6533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69A8D-505A-42C7-9301-C4957A70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3" y="205740"/>
            <a:ext cx="7203691" cy="1140000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+mj-lt"/>
              </a:rPr>
              <a:t>Prima EMITIDA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A5CE0B-23F7-443B-AB40-5B7BAB63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22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B6C1F-A837-4B12-84CA-6E41F51ECDB6}"/>
              </a:ext>
            </a:extLst>
          </p:cNvPr>
          <p:cNvSpPr txBox="1"/>
          <p:nvPr/>
        </p:nvSpPr>
        <p:spPr>
          <a:xfrm>
            <a:off x="865501" y="1986975"/>
            <a:ext cx="7203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Si la póliza se emitió en el año de reporte y el certificado no está cancelado </a:t>
            </a:r>
            <a:r>
              <a:rPr lang="es-MX" sz="1600" dirty="0">
                <a:solidFill>
                  <a:schemeClr val="dk1"/>
                </a:solidFill>
                <a:cs typeface="Inria Serif Light"/>
                <a:sym typeface="Inria Serif Light"/>
              </a:rPr>
              <a:t>entonces </a:t>
            </a: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la Prima Emitida debe ser </a:t>
            </a:r>
            <a:r>
              <a:rPr lang="es-MX" sz="1600" b="1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mayor</a:t>
            </a: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 a cero.</a:t>
            </a:r>
          </a:p>
          <a:p>
            <a:pPr algn="just"/>
            <a:endParaRPr lang="es-MX" sz="1600" dirty="0">
              <a:solidFill>
                <a:schemeClr val="dk1"/>
              </a:solidFill>
              <a:cs typeface="Inria Serif Light"/>
              <a:sym typeface="Inria Serif Light"/>
            </a:endParaRPr>
          </a:p>
          <a:p>
            <a:pPr algn="just"/>
            <a:endParaRPr lang="es-MX" sz="1600" dirty="0">
              <a:solidFill>
                <a:schemeClr val="dk1"/>
              </a:solidFill>
              <a:cs typeface="Inria Serif Light"/>
              <a:sym typeface="Inria Serif Light"/>
            </a:endParaRPr>
          </a:p>
          <a:p>
            <a:pPr algn="just"/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Si la Suma Asegurada es mayor a cero entonces la Prima Emitida debe ser </a:t>
            </a:r>
            <a:r>
              <a:rPr lang="es-MX" sz="1600" b="1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menor</a:t>
            </a: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 a la Suma Asegurada.</a:t>
            </a:r>
          </a:p>
        </p:txBody>
      </p:sp>
    </p:spTree>
    <p:extLst>
      <p:ext uri="{BB962C8B-B14F-4D97-AF65-F5344CB8AC3E}">
        <p14:creationId xmlns:p14="http://schemas.microsoft.com/office/powerpoint/2010/main" val="2496966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69A8D-505A-42C7-9301-C4957A70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3" y="205740"/>
            <a:ext cx="7203691" cy="1140000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+mj-lt"/>
              </a:rPr>
              <a:t>Modalidad de la póliza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A5CE0B-23F7-443B-AB40-5B7BAB63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23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B6C1F-A837-4B12-84CA-6E41F51ECDB6}"/>
              </a:ext>
            </a:extLst>
          </p:cNvPr>
          <p:cNvSpPr txBox="1"/>
          <p:nvPr/>
        </p:nvSpPr>
        <p:spPr>
          <a:xfrm>
            <a:off x="865501" y="1986975"/>
            <a:ext cx="7203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chemeClr val="dk1"/>
                </a:solidFill>
                <a:cs typeface="Inria Serif Light"/>
                <a:sym typeface="Inria Serif Light"/>
              </a:rPr>
              <a:t>Si l</a:t>
            </a: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a Modalidad de la Póliza es flexible entonces el Saldo del Fondo de Inversión debe ser </a:t>
            </a:r>
            <a:r>
              <a:rPr lang="es-MX" sz="1600" b="1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mayor</a:t>
            </a: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 a cero.</a:t>
            </a:r>
          </a:p>
        </p:txBody>
      </p:sp>
    </p:spTree>
    <p:extLst>
      <p:ext uri="{BB962C8B-B14F-4D97-AF65-F5344CB8AC3E}">
        <p14:creationId xmlns:p14="http://schemas.microsoft.com/office/powerpoint/2010/main" val="2260238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69A8D-505A-42C7-9301-C4957A70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3" y="205740"/>
            <a:ext cx="7203691" cy="1140000"/>
          </a:xfrm>
        </p:spPr>
        <p:txBody>
          <a:bodyPr>
            <a:normAutofit fontScale="90000"/>
          </a:bodyPr>
          <a:lstStyle/>
          <a:p>
            <a:r>
              <a:rPr lang="es-MX" sz="3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Fecha de Ocurrencia del Siniestro</a:t>
            </a:r>
            <a:endParaRPr lang="es-MX" sz="3600" dirty="0">
              <a:latin typeface="+mj-lt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A5CE0B-23F7-443B-AB40-5B7BAB63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24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B6C1F-A837-4B12-84CA-6E41F51ECDB6}"/>
              </a:ext>
            </a:extLst>
          </p:cNvPr>
          <p:cNvSpPr txBox="1"/>
          <p:nvPr/>
        </p:nvSpPr>
        <p:spPr>
          <a:xfrm>
            <a:off x="865501" y="1986975"/>
            <a:ext cx="7203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La Fecha de Ocurrencia del Siniestro debe ser </a:t>
            </a:r>
            <a:r>
              <a:rPr lang="es-MX" sz="1600" b="1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menor</a:t>
            </a: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 o </a:t>
            </a:r>
            <a:r>
              <a:rPr lang="es-MX" sz="1600" b="1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igual</a:t>
            </a: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 a la Fecha de Baja.</a:t>
            </a:r>
          </a:p>
        </p:txBody>
      </p:sp>
    </p:spTree>
    <p:extLst>
      <p:ext uri="{BB962C8B-B14F-4D97-AF65-F5344CB8AC3E}">
        <p14:creationId xmlns:p14="http://schemas.microsoft.com/office/powerpoint/2010/main" val="2276430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96;p41">
            <a:extLst>
              <a:ext uri="{FF2B5EF4-FFF2-40B4-BE49-F238E27FC236}">
                <a16:creationId xmlns:a16="http://schemas.microsoft.com/office/drawing/2014/main" id="{78960B51-35DB-4E65-98BD-20CF69BE76CB}"/>
              </a:ext>
            </a:extLst>
          </p:cNvPr>
          <p:cNvSpPr/>
          <p:nvPr/>
        </p:nvSpPr>
        <p:spPr>
          <a:xfrm>
            <a:off x="5943600" y="1404569"/>
            <a:ext cx="3200400" cy="153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" name="Google Shape;496;p41">
            <a:extLst>
              <a:ext uri="{FF2B5EF4-FFF2-40B4-BE49-F238E27FC236}">
                <a16:creationId xmlns:a16="http://schemas.microsoft.com/office/drawing/2014/main" id="{D51A5395-BCC3-496C-BD32-0D41DA77309F}"/>
              </a:ext>
            </a:extLst>
          </p:cNvPr>
          <p:cNvSpPr/>
          <p:nvPr/>
        </p:nvSpPr>
        <p:spPr>
          <a:xfrm>
            <a:off x="5943600" y="3118292"/>
            <a:ext cx="3200400" cy="153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" name="Google Shape;496;p41">
            <a:extLst>
              <a:ext uri="{FF2B5EF4-FFF2-40B4-BE49-F238E27FC236}">
                <a16:creationId xmlns:a16="http://schemas.microsoft.com/office/drawing/2014/main" id="{C2FF2D24-1CC6-43F8-9EA2-DA9B938CD1D0}"/>
              </a:ext>
            </a:extLst>
          </p:cNvPr>
          <p:cNvSpPr/>
          <p:nvPr/>
        </p:nvSpPr>
        <p:spPr>
          <a:xfrm>
            <a:off x="0" y="3084080"/>
            <a:ext cx="3200400" cy="153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Liga de manuales, catálogos y presentaciones: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https://www.cnsf.gob.mx/Sistemas/Paginas/InformacionEstadistica.aspx</a:t>
            </a:r>
          </a:p>
        </p:txBody>
      </p:sp>
      <p:sp>
        <p:nvSpPr>
          <p:cNvPr id="493" name="Google Shape;493;p41"/>
          <p:cNvSpPr txBox="1">
            <a:spLocks noGrp="1"/>
          </p:cNvSpPr>
          <p:nvPr>
            <p:ph type="title"/>
          </p:nvPr>
        </p:nvSpPr>
        <p:spPr>
          <a:xfrm>
            <a:off x="2992086" y="251401"/>
            <a:ext cx="3004178" cy="4866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Gracias</a:t>
            </a:r>
            <a:endParaRPr sz="2000" b="1" dirty="0"/>
          </a:p>
        </p:txBody>
      </p:sp>
      <p:sp>
        <p:nvSpPr>
          <p:cNvPr id="494" name="Google Shape;494;p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496" name="Google Shape;496;p41"/>
          <p:cNvSpPr/>
          <p:nvPr/>
        </p:nvSpPr>
        <p:spPr>
          <a:xfrm>
            <a:off x="0" y="1399495"/>
            <a:ext cx="3200400" cy="153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Ricardo Sevilla       </a:t>
            </a:r>
            <a:r>
              <a:rPr lang="es-MX" sz="11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RSevilla@cnsf.gob.mx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Aldo Hernandez    </a:t>
            </a:r>
            <a:r>
              <a:rPr lang="es-MX" sz="11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ARHernandez@cnsf.gob.mx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Karina Luna             </a:t>
            </a:r>
            <a:r>
              <a:rPr lang="es-MX" sz="11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KLuna@cnsf.gob.mx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9" name="Google Shape;499;p41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1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1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1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1"/>
          <p:cNvSpPr/>
          <p:nvPr/>
        </p:nvSpPr>
        <p:spPr>
          <a:xfrm>
            <a:off x="3690657" y="2214203"/>
            <a:ext cx="534235" cy="4551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i="0" dirty="0">
                <a:ln>
                  <a:noFill/>
                </a:ln>
                <a:solidFill>
                  <a:schemeClr val="lt1"/>
                </a:solidFill>
                <a:latin typeface="Dosis"/>
              </a:rPr>
              <a:t>C</a:t>
            </a:r>
            <a:endParaRPr b="1" i="0" dirty="0">
              <a:ln>
                <a:noFill/>
              </a:ln>
              <a:solidFill>
                <a:schemeClr val="lt1"/>
              </a:solidFill>
              <a:latin typeface="Dosis"/>
            </a:endParaRPr>
          </a:p>
        </p:txBody>
      </p:sp>
      <p:sp>
        <p:nvSpPr>
          <p:cNvPr id="505" name="Google Shape;505;p41"/>
          <p:cNvSpPr/>
          <p:nvPr/>
        </p:nvSpPr>
        <p:spPr>
          <a:xfrm>
            <a:off x="3807513" y="3348952"/>
            <a:ext cx="289660" cy="4551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dirty="0">
                <a:solidFill>
                  <a:schemeClr val="lt1"/>
                </a:solidFill>
                <a:latin typeface="Dosis"/>
              </a:rPr>
              <a:t>L</a:t>
            </a:r>
            <a:endParaRPr b="1" i="0" dirty="0">
              <a:ln>
                <a:noFill/>
              </a:ln>
              <a:solidFill>
                <a:schemeClr val="lt1"/>
              </a:solidFill>
              <a:latin typeface="Dosi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E4C0AEB-8AAF-4CEE-86DE-A3313D7474C8}"/>
              </a:ext>
            </a:extLst>
          </p:cNvPr>
          <p:cNvSpPr/>
          <p:nvPr/>
        </p:nvSpPr>
        <p:spPr>
          <a:xfrm>
            <a:off x="5811567" y="1615498"/>
            <a:ext cx="16664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900" b="1" dirty="0">
                <a:solidFill>
                  <a:srgbClr val="766C42"/>
                </a:solidFill>
                <a:latin typeface="Montserrat" panose="00000500000000000000" pitchFamily="2" charset="0"/>
              </a:rPr>
              <a:t>@</a:t>
            </a:r>
            <a:r>
              <a:rPr lang="es-MX" sz="900" b="1" dirty="0" err="1">
                <a:solidFill>
                  <a:srgbClr val="766C42"/>
                </a:solidFill>
                <a:latin typeface="Montserrat" panose="00000500000000000000" pitchFamily="2" charset="0"/>
              </a:rPr>
              <a:t>CNSF_gob_mx</a:t>
            </a:r>
            <a:endParaRPr lang="es-MX" sz="900" b="1" dirty="0">
              <a:solidFill>
                <a:srgbClr val="766C42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631BB1F-A0EB-4D73-B4A3-D0F39B806E5F}"/>
              </a:ext>
            </a:extLst>
          </p:cNvPr>
          <p:cNvSpPr/>
          <p:nvPr/>
        </p:nvSpPr>
        <p:spPr>
          <a:xfrm>
            <a:off x="5835629" y="1886023"/>
            <a:ext cx="16664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900" b="1" dirty="0">
                <a:solidFill>
                  <a:srgbClr val="766C42"/>
                </a:solidFill>
                <a:latin typeface="Montserrat" panose="00000500000000000000" pitchFamily="2" charset="0"/>
              </a:rPr>
              <a:t>@</a:t>
            </a:r>
            <a:r>
              <a:rPr lang="es-MX" sz="900" b="1" dirty="0" err="1">
                <a:solidFill>
                  <a:srgbClr val="766C42"/>
                </a:solidFill>
                <a:latin typeface="Montserrat" panose="00000500000000000000" pitchFamily="2" charset="0"/>
              </a:rPr>
              <a:t>CNSF_gob_mx</a:t>
            </a:r>
            <a:endParaRPr lang="es-MX" sz="900" b="1" dirty="0">
              <a:solidFill>
                <a:srgbClr val="766C42"/>
              </a:solidFill>
              <a:latin typeface="Montserrat" panose="00000500000000000000" pitchFamily="2" charset="0"/>
            </a:endParaRPr>
          </a:p>
        </p:txBody>
      </p:sp>
      <p:pic>
        <p:nvPicPr>
          <p:cNvPr id="24" name="Imagen 23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EAF8AFC8-A2E2-4143-A3B5-BBC04CF38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0" b="50000"/>
          <a:stretch/>
        </p:blipFill>
        <p:spPr>
          <a:xfrm>
            <a:off x="7480756" y="1624420"/>
            <a:ext cx="246793" cy="246191"/>
          </a:xfrm>
          <a:prstGeom prst="rect">
            <a:avLst/>
          </a:prstGeom>
        </p:spPr>
      </p:pic>
      <p:pic>
        <p:nvPicPr>
          <p:cNvPr id="25" name="Imagen 24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B9CF1E69-586A-4222-9301-A28E6BCA1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4" t="-897" r="55274" b="50897"/>
          <a:stretch/>
        </p:blipFill>
        <p:spPr>
          <a:xfrm>
            <a:off x="7528882" y="1927923"/>
            <a:ext cx="210700" cy="210186"/>
          </a:xfrm>
          <a:prstGeom prst="rect">
            <a:avLst/>
          </a:prstGeom>
        </p:spPr>
      </p:pic>
      <p:pic>
        <p:nvPicPr>
          <p:cNvPr id="26" name="Imagen 25" descr="Forma&#10;&#10;Descripción generada automáticamente con confianza baja">
            <a:extLst>
              <a:ext uri="{FF2B5EF4-FFF2-40B4-BE49-F238E27FC236}">
                <a16:creationId xmlns:a16="http://schemas.microsoft.com/office/drawing/2014/main" id="{73D4AADA-17D7-48AE-9EFA-0D12049F376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70" y="2495111"/>
            <a:ext cx="233241" cy="233241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2C3A8174-7D0B-45A0-8079-C405213074FE}"/>
              </a:ext>
            </a:extLst>
          </p:cNvPr>
          <p:cNvSpPr/>
          <p:nvPr/>
        </p:nvSpPr>
        <p:spPr>
          <a:xfrm>
            <a:off x="5883758" y="2159735"/>
            <a:ext cx="15821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900" b="1" dirty="0">
                <a:solidFill>
                  <a:srgbClr val="766C42"/>
                </a:solidFill>
                <a:latin typeface="Montserrat" panose="00000500000000000000" pitchFamily="2" charset="0"/>
              </a:rPr>
              <a:t>@CNSF.gob.mx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FFD2755-C916-4766-8438-C3C3879D4568}"/>
              </a:ext>
            </a:extLst>
          </p:cNvPr>
          <p:cNvSpPr/>
          <p:nvPr/>
        </p:nvSpPr>
        <p:spPr>
          <a:xfrm>
            <a:off x="5955944" y="2381546"/>
            <a:ext cx="1555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900" b="1" dirty="0">
                <a:solidFill>
                  <a:srgbClr val="766C42"/>
                </a:solidFill>
                <a:latin typeface="Montserrat" panose="00000500000000000000" pitchFamily="2" charset="0"/>
              </a:rPr>
              <a:t>Comisión Nacional de Seguros y Fianzas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B02DCF2-28D8-4C86-9054-DA1939710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295" y="2207096"/>
            <a:ext cx="224284" cy="224284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9F3D215A-82E6-4755-BEBD-592305A4FC96}"/>
              </a:ext>
            </a:extLst>
          </p:cNvPr>
          <p:cNvSpPr/>
          <p:nvPr/>
        </p:nvSpPr>
        <p:spPr>
          <a:xfrm>
            <a:off x="5937303" y="4025189"/>
            <a:ext cx="2322025" cy="31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9DC5C1C5-89D4-43DE-9C9D-83141FAA7B74}"/>
              </a:ext>
            </a:extLst>
          </p:cNvPr>
          <p:cNvGrpSpPr/>
          <p:nvPr/>
        </p:nvGrpSpPr>
        <p:grpSpPr>
          <a:xfrm>
            <a:off x="6427714" y="3277047"/>
            <a:ext cx="1785947" cy="1090328"/>
            <a:chOff x="5696188" y="1624577"/>
            <a:chExt cx="2512224" cy="1578386"/>
          </a:xfrm>
          <a:noFill/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F6CE5D7F-9961-4627-A29C-9D3081CCA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02708" y="1624577"/>
              <a:ext cx="1541160" cy="1035107"/>
            </a:xfrm>
            <a:prstGeom prst="rect">
              <a:avLst/>
            </a:prstGeom>
            <a:grpFill/>
          </p:spPr>
        </p:pic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AE76B239-771C-440B-A3CB-7F43AC3B07DE}"/>
                </a:ext>
              </a:extLst>
            </p:cNvPr>
            <p:cNvGrpSpPr/>
            <p:nvPr/>
          </p:nvGrpSpPr>
          <p:grpSpPr>
            <a:xfrm>
              <a:off x="5696188" y="2750697"/>
              <a:ext cx="2512224" cy="452266"/>
              <a:chOff x="5724764" y="2750697"/>
              <a:chExt cx="2512224" cy="452266"/>
            </a:xfrm>
            <a:grpFill/>
          </p:grpSpPr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DFC9C4A1-E04F-4E6A-9D7F-A97A7BB13CAB}"/>
                  </a:ext>
                </a:extLst>
              </p:cNvPr>
              <p:cNvSpPr/>
              <p:nvPr/>
            </p:nvSpPr>
            <p:spPr>
              <a:xfrm>
                <a:off x="5914963" y="2750697"/>
                <a:ext cx="2322025" cy="3173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100" dirty="0"/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ECC6B12F-7F44-4C80-96DF-20A50ECE1760}"/>
                  </a:ext>
                </a:extLst>
              </p:cNvPr>
              <p:cNvSpPr txBox="1"/>
              <p:nvPr/>
            </p:nvSpPr>
            <p:spPr>
              <a:xfrm>
                <a:off x="5724764" y="2757417"/>
                <a:ext cx="2426463" cy="44554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solidFill>
                      <a:srgbClr val="766C42"/>
                    </a:solidFill>
                    <a:latin typeface="Montserrat" pitchFamily="2" charset="77"/>
                  </a:rPr>
                  <a:t>https://www.cnsf.gob.mx/cnsf/revista/sitePages/home.aspx</a:t>
                </a:r>
              </a:p>
            </p:txBody>
          </p:sp>
        </p:grpSp>
      </p:grpSp>
      <p:sp>
        <p:nvSpPr>
          <p:cNvPr id="39" name="Google Shape;504;p41">
            <a:extLst>
              <a:ext uri="{FF2B5EF4-FFF2-40B4-BE49-F238E27FC236}">
                <a16:creationId xmlns:a16="http://schemas.microsoft.com/office/drawing/2014/main" id="{E850B4EB-83D2-45E4-B59D-EAE264678762}"/>
              </a:ext>
            </a:extLst>
          </p:cNvPr>
          <p:cNvSpPr/>
          <p:nvPr/>
        </p:nvSpPr>
        <p:spPr>
          <a:xfrm>
            <a:off x="4889804" y="3329129"/>
            <a:ext cx="534235" cy="4551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i="0" dirty="0">
                <a:ln>
                  <a:noFill/>
                </a:ln>
                <a:solidFill>
                  <a:schemeClr val="lt1"/>
                </a:solidFill>
                <a:latin typeface="Dosis"/>
              </a:rPr>
              <a:t>R</a:t>
            </a:r>
            <a:endParaRPr b="1" i="0" dirty="0">
              <a:ln>
                <a:noFill/>
              </a:ln>
              <a:solidFill>
                <a:schemeClr val="lt1"/>
              </a:solidFill>
              <a:latin typeface="Dosis"/>
            </a:endParaRPr>
          </a:p>
        </p:txBody>
      </p:sp>
      <p:sp>
        <p:nvSpPr>
          <p:cNvPr id="40" name="Google Shape;505;p41">
            <a:extLst>
              <a:ext uri="{FF2B5EF4-FFF2-40B4-BE49-F238E27FC236}">
                <a16:creationId xmlns:a16="http://schemas.microsoft.com/office/drawing/2014/main" id="{1AF9CCD0-FCDE-44BF-847C-6BA02110C4B0}"/>
              </a:ext>
            </a:extLst>
          </p:cNvPr>
          <p:cNvSpPr/>
          <p:nvPr/>
        </p:nvSpPr>
        <p:spPr>
          <a:xfrm>
            <a:off x="4898375" y="2250068"/>
            <a:ext cx="539898" cy="4551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dirty="0">
                <a:solidFill>
                  <a:schemeClr val="lt1"/>
                </a:solidFill>
                <a:latin typeface="Dosis"/>
              </a:rPr>
              <a:t>RS</a:t>
            </a:r>
            <a:endParaRPr b="1" i="0" dirty="0">
              <a:ln>
                <a:noFill/>
              </a:ln>
              <a:solidFill>
                <a:schemeClr val="lt1"/>
              </a:solidFill>
              <a:latin typeface="Dosi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69A8D-505A-42C7-9301-C4957A70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3" y="205740"/>
            <a:ext cx="7203691" cy="1140000"/>
          </a:xfrm>
        </p:spPr>
        <p:txBody>
          <a:bodyPr>
            <a:normAutofit fontScale="90000"/>
          </a:bodyPr>
          <a:lstStyle/>
          <a:p>
            <a:r>
              <a:rPr lang="es-MX" sz="3600" dirty="0">
                <a:latin typeface="+mj-lt"/>
              </a:rPr>
              <a:t>Validaciones de catálogos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A5CE0B-23F7-443B-AB40-5B7BAB63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3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B6C1F-A837-4B12-84CA-6E41F51ECDB6}"/>
              </a:ext>
            </a:extLst>
          </p:cNvPr>
          <p:cNvSpPr txBox="1"/>
          <p:nvPr/>
        </p:nvSpPr>
        <p:spPr>
          <a:xfrm>
            <a:off x="970152" y="1552169"/>
            <a:ext cx="7203691" cy="3497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Se realiza una validación de catálogos entre el ejercicio actual de reporte y el ejercicio anterior, en las siguientes variables:</a:t>
            </a:r>
          </a:p>
          <a:p>
            <a:pPr algn="just">
              <a:lnSpc>
                <a:spcPct val="150000"/>
              </a:lnSpc>
            </a:pPr>
            <a:endParaRPr lang="es-MX" sz="1600" dirty="0">
              <a:solidFill>
                <a:schemeClr val="dk1"/>
              </a:solidFill>
              <a:latin typeface="+mn-lt"/>
              <a:cs typeface="Inria Serif Light"/>
              <a:sym typeface="Inria Serif Ligh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Plan Póliza</a:t>
            </a:r>
            <a:endParaRPr lang="es-MX" sz="1600" dirty="0">
              <a:solidFill>
                <a:schemeClr val="dk1"/>
              </a:solidFill>
              <a:cs typeface="Inria Serif Light"/>
              <a:sym typeface="Inria Serif Ligh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Modalidad Póliza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Moneda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Sexo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Forma de Venta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Causa del Siniestro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Fecha de Nacimiento</a:t>
            </a:r>
          </a:p>
        </p:txBody>
      </p:sp>
    </p:spTree>
    <p:extLst>
      <p:ext uri="{BB962C8B-B14F-4D97-AF65-F5344CB8AC3E}">
        <p14:creationId xmlns:p14="http://schemas.microsoft.com/office/powerpoint/2010/main" val="1529549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69A8D-505A-42C7-9301-C4957A70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3" y="205740"/>
            <a:ext cx="7203691" cy="1140000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+mj-lt"/>
              </a:rPr>
              <a:t>Consistencia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A5CE0B-23F7-443B-AB40-5B7BAB63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4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B6C1F-A837-4B12-84CA-6E41F51ECDB6}"/>
              </a:ext>
            </a:extLst>
          </p:cNvPr>
          <p:cNvSpPr txBox="1"/>
          <p:nvPr/>
        </p:nvSpPr>
        <p:spPr>
          <a:xfrm>
            <a:off x="970154" y="1615964"/>
            <a:ext cx="72036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MX" sz="1600" dirty="0">
              <a:solidFill>
                <a:schemeClr val="dk1"/>
              </a:solidFill>
              <a:cs typeface="Inria Serif Light"/>
              <a:sym typeface="Inria Serif Light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Si la reclamación tiene fecha de contabilización del ejercicio anterior </a:t>
            </a:r>
            <a:r>
              <a:rPr lang="es-MX" sz="1600" b="1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debe</a:t>
            </a: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 estar reportada en el año anterior.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MX" sz="1600" dirty="0">
              <a:solidFill>
                <a:schemeClr val="dk1"/>
              </a:solidFill>
              <a:cs typeface="Inria Serif Light"/>
              <a:sym typeface="Inria Serif Light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MX" sz="1600" dirty="0">
              <a:solidFill>
                <a:schemeClr val="dk1"/>
              </a:solidFill>
              <a:latin typeface="+mn-lt"/>
              <a:cs typeface="Inria Serif Light"/>
              <a:sym typeface="Inria Serif Light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Si la póliza y certificado está reportada como vigente en el ejercicio anterior </a:t>
            </a:r>
            <a:r>
              <a:rPr lang="es-MX" sz="1600" b="1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debe</a:t>
            </a:r>
            <a:r>
              <a:rPr lang="es-MX" sz="1600" dirty="0">
                <a:solidFill>
                  <a:schemeClr val="dk1"/>
                </a:solidFill>
                <a:latin typeface="+mn-lt"/>
                <a:cs typeface="Inria Serif Light"/>
                <a:sym typeface="Inria Serif Light"/>
              </a:rPr>
              <a:t> esta reportada en el año actual</a:t>
            </a:r>
          </a:p>
        </p:txBody>
      </p:sp>
    </p:spTree>
    <p:extLst>
      <p:ext uri="{BB962C8B-B14F-4D97-AF65-F5344CB8AC3E}">
        <p14:creationId xmlns:p14="http://schemas.microsoft.com/office/powerpoint/2010/main" val="109671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69A8D-505A-42C7-9301-C4957A70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3" y="205740"/>
            <a:ext cx="7203691" cy="1140000"/>
          </a:xfrm>
        </p:spPr>
        <p:txBody>
          <a:bodyPr>
            <a:normAutofit fontScale="90000"/>
          </a:bodyPr>
          <a:lstStyle/>
          <a:p>
            <a:r>
              <a:rPr lang="es-MX" sz="3600" dirty="0">
                <a:latin typeface="+mj-lt"/>
              </a:rPr>
              <a:t>ESTATUS DEL CERTIFICADO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A5CE0B-23F7-443B-AB40-5B7BAB63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5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B6C1F-A837-4B12-84CA-6E41F51ECDB6}"/>
              </a:ext>
            </a:extLst>
          </p:cNvPr>
          <p:cNvSpPr txBox="1"/>
          <p:nvPr/>
        </p:nvSpPr>
        <p:spPr>
          <a:xfrm>
            <a:off x="970154" y="1615964"/>
            <a:ext cx="7203691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el estatus es igual a “6” (saldo) o “7” (prorrogado) entonces la fecha de baja del certificado debe ser </a:t>
            </a:r>
            <a:r>
              <a:rPr lang="es-MX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igual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vacío.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1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69A8D-505A-42C7-9301-C4957A70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3" y="205740"/>
            <a:ext cx="7203691" cy="1140000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+mj-lt"/>
              </a:rPr>
              <a:t>MONTO RECLAMADO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A5CE0B-23F7-443B-AB40-5B7BAB63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6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B6C1F-A837-4B12-84CA-6E41F51ECDB6}"/>
              </a:ext>
            </a:extLst>
          </p:cNvPr>
          <p:cNvSpPr txBox="1"/>
          <p:nvPr/>
        </p:nvSpPr>
        <p:spPr>
          <a:xfrm>
            <a:off x="970154" y="1615964"/>
            <a:ext cx="7203691" cy="136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cobertura es Fallecimiento (clave 01) y la Fecha de Ocurrencia del Siniestro es igual al Año de Reporte entonces el Monto Reclamado es igual a la Suma Asegurada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8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69A8D-505A-42C7-9301-C4957A70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3" y="205740"/>
            <a:ext cx="7203691" cy="1140000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+mj-lt"/>
              </a:rPr>
              <a:t>MONTO PAGADO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A5CE0B-23F7-443B-AB40-5B7BAB63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7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B6C1F-A837-4B12-84CA-6E41F51ECDB6}"/>
              </a:ext>
            </a:extLst>
          </p:cNvPr>
          <p:cNvSpPr txBox="1"/>
          <p:nvPr/>
        </p:nvSpPr>
        <p:spPr>
          <a:xfrm>
            <a:off x="970154" y="1615964"/>
            <a:ext cx="7203691" cy="16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cobertura es Fallecimiento (clave 01), la Fecha de Ocurrencia del Siniestro es igual al Año de Reporte y el Estatus del Siniestro es igual a Pagado Total (clave 2) entonces el Monto Pagado es igual a la Suma Asegurada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0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69A8D-505A-42C7-9301-C4957A70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3" y="205740"/>
            <a:ext cx="7203691" cy="1140000"/>
          </a:xfrm>
        </p:spPr>
        <p:txBody>
          <a:bodyPr>
            <a:normAutofit/>
          </a:bodyPr>
          <a:lstStyle/>
          <a:p>
            <a:r>
              <a:rPr lang="es-MX" sz="3600" dirty="0"/>
              <a:t>COBERTURA</a:t>
            </a:r>
            <a:endParaRPr lang="es-MX" sz="3600" dirty="0">
              <a:latin typeface="+mj-lt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A5CE0B-23F7-443B-AB40-5B7BAB63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8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B6C1F-A837-4B12-84CA-6E41F51ECDB6}"/>
              </a:ext>
            </a:extLst>
          </p:cNvPr>
          <p:cNvSpPr txBox="1"/>
          <p:nvPr/>
        </p:nvSpPr>
        <p:spPr>
          <a:xfrm>
            <a:off x="970154" y="1615964"/>
            <a:ext cx="7203691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agrega la cobertura de Fallecimiento por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(clave 18)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827D71-405D-4929-9413-E454D00879A8}"/>
              </a:ext>
            </a:extLst>
          </p:cNvPr>
          <p:cNvSpPr txBox="1"/>
          <p:nvPr/>
        </p:nvSpPr>
        <p:spPr>
          <a:xfrm>
            <a:off x="970152" y="2365195"/>
            <a:ext cx="7203691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cobertura es 18 enton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la causa del siniestro es </a:t>
            </a:r>
            <a:r>
              <a:rPr lang="es-MX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8DF65D-C819-4A40-BC2A-B3A716C54F72}"/>
              </a:ext>
            </a:extLst>
          </p:cNvPr>
          <p:cNvSpPr txBox="1"/>
          <p:nvPr/>
        </p:nvSpPr>
        <p:spPr>
          <a:xfrm>
            <a:off x="970151" y="3090156"/>
            <a:ext cx="7203691" cy="136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cobertura del siniestro es fallecimiento por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(clave 18) se debe también reportar un registro con la cobertura de siniestro igual a fallecimiento (clave 01)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2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848B1-6DFF-8D4C-1CE1-413FC4B5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2125980"/>
            <a:ext cx="5797296" cy="891540"/>
          </a:xfrm>
        </p:spPr>
        <p:txBody>
          <a:bodyPr/>
          <a:lstStyle/>
          <a:p>
            <a:r>
              <a:rPr lang="es-MX" dirty="0"/>
              <a:t>Modificaciones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3C4B06-B8FF-0C7C-FC64-D0ECC5B7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6386542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NSF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6B3A07897E7B468E6372F906A21529" ma:contentTypeVersion="3" ma:contentTypeDescription="Crear nuevo documento." ma:contentTypeScope="" ma:versionID="96f41bc828122236fb28b18823518c57">
  <xsd:schema xmlns:xsd="http://www.w3.org/2001/XMLSchema" xmlns:xs="http://www.w3.org/2001/XMLSchema" xmlns:p="http://schemas.microsoft.com/office/2006/metadata/properties" xmlns:ns2="8a1bad36-d8b0-4cfa-9462-7c748c5ba06c" xmlns:ns3="fbb82a6a-a961-4754-99c6-5e8b59674839" targetNamespace="http://schemas.microsoft.com/office/2006/metadata/properties" ma:root="true" ma:fieldsID="dff5b5ee9d2ad7274c3b25a988b8ed77" ns2:_="" ns3:_="">
    <xsd:import namespace="8a1bad36-d8b0-4cfa-9462-7c748c5ba06c"/>
    <xsd:import namespace="fbb82a6a-a961-4754-99c6-5e8b59674839"/>
    <xsd:element name="properties">
      <xsd:complexType>
        <xsd:sequence>
          <xsd:element name="documentManagement">
            <xsd:complexType>
              <xsd:all>
                <xsd:element ref="ns2:Fecha" minOccurs="0"/>
                <xsd:element ref="ns2:Ejercicio" minOccurs="0"/>
                <xsd:element ref="ns2:Orden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bad36-d8b0-4cfa-9462-7c748c5ba06c" elementFormDefault="qualified">
    <xsd:import namespace="http://schemas.microsoft.com/office/2006/documentManagement/types"/>
    <xsd:import namespace="http://schemas.microsoft.com/office/infopath/2007/PartnerControls"/>
    <xsd:element name="Fecha" ma:index="8" nillable="true" ma:displayName="Fecha" ma:format="DateOnly" ma:internalName="Fecha">
      <xsd:simpleType>
        <xsd:restriction base="dms:DateTime"/>
      </xsd:simpleType>
    </xsd:element>
    <xsd:element name="Ejercicio" ma:index="9" nillable="true" ma:displayName="Ejercicio" ma:internalName="Ejercicio">
      <xsd:simpleType>
        <xsd:restriction base="dms:Text">
          <xsd:maxLength value="255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82a6a-a961-4754-99c6-5e8b59674839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2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8a1bad36-d8b0-4cfa-9462-7c748c5ba06c">2023-12-08T06:00:00+00:00</Fecha>
    <Ejercicio xmlns="8a1bad36-d8b0-4cfa-9462-7c748c5ba06c">2023: Nueva Estructura Seguros (CUSF)</Ejercicio>
    <Orden xmlns="8a1bad36-d8b0-4cfa-9462-7c748c5ba06c">D</Orden>
    <_dlc_DocId xmlns="fbb82a6a-a961-4754-99c6-5e8b59674839">ZUWP26PT267V-208-624</_dlc_DocId>
    <_dlc_DocIdUrl xmlns="fbb82a6a-a961-4754-99c6-5e8b59674839">
      <Url>https://www.cnsf.gob.mx/Sistemas/_layouts/15/DocIdRedir.aspx?ID=ZUWP26PT267V-208-624</Url>
      <Description>ZUWP26PT267V-208-624</Description>
    </_dlc_DocIdUrl>
  </documentManagement>
</p:properties>
</file>

<file path=customXml/itemProps1.xml><?xml version="1.0" encoding="utf-8"?>
<ds:datastoreItem xmlns:ds="http://schemas.openxmlformats.org/officeDocument/2006/customXml" ds:itemID="{496F5B80-60C3-4D36-BAB5-FC228890AF1E}"/>
</file>

<file path=customXml/itemProps2.xml><?xml version="1.0" encoding="utf-8"?>
<ds:datastoreItem xmlns:ds="http://schemas.openxmlformats.org/officeDocument/2006/customXml" ds:itemID="{A816AB24-E54F-41ED-B65C-A604FB299577}"/>
</file>

<file path=customXml/itemProps3.xml><?xml version="1.0" encoding="utf-8"?>
<ds:datastoreItem xmlns:ds="http://schemas.openxmlformats.org/officeDocument/2006/customXml" ds:itemID="{0597CB69-59DC-4290-8537-83C8DE93CB1D}"/>
</file>

<file path=customXml/itemProps4.xml><?xml version="1.0" encoding="utf-8"?>
<ds:datastoreItem xmlns:ds="http://schemas.openxmlformats.org/officeDocument/2006/customXml" ds:itemID="{4ADB64E6-82CB-4184-A7EF-5311FB25BCC6}"/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12418</TotalTime>
  <Words>1228</Words>
  <Application>Microsoft Office PowerPoint</Application>
  <PresentationFormat>Presentación en pantalla (16:9)</PresentationFormat>
  <Paragraphs>131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Symbol</vt:lpstr>
      <vt:lpstr>Source Sans Pro</vt:lpstr>
      <vt:lpstr>Wingdings</vt:lpstr>
      <vt:lpstr>Dosis</vt:lpstr>
      <vt:lpstr>Montserrat</vt:lpstr>
      <vt:lpstr>Calibri</vt:lpstr>
      <vt:lpstr>Playfair Display Regular</vt:lpstr>
      <vt:lpstr>Courier New</vt:lpstr>
      <vt:lpstr>Arial</vt:lpstr>
      <vt:lpstr>Paquete</vt:lpstr>
      <vt:lpstr>Taller sobre el Manual del Sistema Estadístico de los Seguros de Vida</vt:lpstr>
      <vt:lpstr>Validaciones nuevas</vt:lpstr>
      <vt:lpstr>Validaciones de catálogos</vt:lpstr>
      <vt:lpstr>Consistencia</vt:lpstr>
      <vt:lpstr>ESTATUS DEL CERTIFICADO</vt:lpstr>
      <vt:lpstr>MONTO RECLAMADO</vt:lpstr>
      <vt:lpstr>MONTO PAGADO</vt:lpstr>
      <vt:lpstr>COBERTURA</vt:lpstr>
      <vt:lpstr>Modificaciones</vt:lpstr>
      <vt:lpstr>COBERTURA</vt:lpstr>
      <vt:lpstr>COBERTURA</vt:lpstr>
      <vt:lpstr>COBERTURA</vt:lpstr>
      <vt:lpstr>ESTATUS DEL CERTIFICADO</vt:lpstr>
      <vt:lpstr>Suma asegurada</vt:lpstr>
      <vt:lpstr>Suma asegurada</vt:lpstr>
      <vt:lpstr>PRIMA CEDIDA</vt:lpstr>
      <vt:lpstr>Monto de vencimiento</vt:lpstr>
      <vt:lpstr>Monto de Rescate</vt:lpstr>
      <vt:lpstr>Suma asegurada</vt:lpstr>
      <vt:lpstr>Suma asegurada</vt:lpstr>
      <vt:lpstr>Validaciones a reforzar</vt:lpstr>
      <vt:lpstr>Prima EMITIDA</vt:lpstr>
      <vt:lpstr>Modalidad de la póliza</vt:lpstr>
      <vt:lpstr>Fecha de Ocurrencia del Siniestro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Vida 2023</dc:title>
  <dc:creator>KARINA LUNA MARTINEZ</dc:creator>
  <cp:lastModifiedBy>RICARDO HUMBERTO SEVILLA AGUILAR</cp:lastModifiedBy>
  <cp:revision>71</cp:revision>
  <dcterms:modified xsi:type="dcterms:W3CDTF">2023-12-11T05:27:51Z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0x0101003D6B3A07897E7B468E6372F906A21529</vt:lpwstr>
  </property>
  <property fmtid="{D5CDD505-2E9C-101B-9397-08002B2CF9AE}" pid="3" name="_dlc_DocIdItemGuid">
    <vt:lpwstr>8e4aad99-79a2-45b5-ab3f-8cca7944a66a</vt:lpwstr>
  </property>
</Properties>
</file>